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8" r:id="rId2"/>
    <p:sldId id="264" r:id="rId3"/>
    <p:sldId id="297" r:id="rId4"/>
    <p:sldId id="307" r:id="rId5"/>
    <p:sldId id="298" r:id="rId6"/>
    <p:sldId id="294" r:id="rId7"/>
    <p:sldId id="269" r:id="rId8"/>
    <p:sldId id="308" r:id="rId9"/>
    <p:sldId id="272" r:id="rId10"/>
    <p:sldId id="271" r:id="rId11"/>
    <p:sldId id="267" r:id="rId12"/>
    <p:sldId id="295" r:id="rId13"/>
    <p:sldId id="293" r:id="rId14"/>
    <p:sldId id="285" r:id="rId15"/>
    <p:sldId id="286" r:id="rId16"/>
    <p:sldId id="287" r:id="rId17"/>
    <p:sldId id="284" r:id="rId18"/>
    <p:sldId id="291" r:id="rId19"/>
    <p:sldId id="290" r:id="rId20"/>
    <p:sldId id="266" r:id="rId21"/>
    <p:sldId id="296" r:id="rId22"/>
    <p:sldId id="309" r:id="rId23"/>
    <p:sldId id="306" r:id="rId24"/>
    <p:sldId id="274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277" r:id="rId33"/>
    <p:sldId id="278" r:id="rId34"/>
    <p:sldId id="279" r:id="rId35"/>
    <p:sldId id="280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96EF1-5466-427B-9504-FD190AF9B146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E1193-9695-4160-8C61-956CDD9E6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“Mən şanslıyam” breyn-rinqi mausla üzərinə tıklamaqla</a:t>
            </a:r>
            <a:r>
              <a:rPr lang="az-Latn-AZ" b="1" baseline="0" dirty="0" smtClean="0"/>
              <a:t> çalışdıra bilərsiniz. Hamıya uğurlar </a:t>
            </a:r>
            <a:r>
              <a:rPr lang="az-Latn-AZ" b="1" baseline="0" dirty="0" smtClean="0">
                <a:sym typeface="Wingdings" pitchFamily="2" charset="2"/>
              </a:rPr>
              <a:t>.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Latn-AZ" b="1" dirty="0" smtClean="0"/>
              <a:t>Alətlər</a:t>
            </a:r>
            <a:r>
              <a:rPr lang="az-Latn-AZ" b="1" baseline="0" dirty="0" smtClean="0"/>
              <a:t> qutusu ilə şagirdləri tanış edirəm.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Latn-AZ" b="1" dirty="0" smtClean="0"/>
              <a:t>Palitra aləti ilə şagirdləri tanış edirəm. Əsas və fon rəng, əlavə rəng çalarları haqqında məlumat verirəm.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Şagirdlər</a:t>
            </a:r>
            <a:r>
              <a:rPr lang="az-Latn-AZ" b="1" baseline="0" dirty="0" smtClean="0"/>
              <a:t> </a:t>
            </a:r>
            <a:r>
              <a:rPr lang="az-Latn-AZ" b="1" dirty="0" smtClean="0"/>
              <a:t>tapşırıq</a:t>
            </a:r>
            <a:r>
              <a:rPr lang="az-Latn-AZ" b="1" baseline="0" dirty="0" smtClean="0"/>
              <a:t> 1</a:t>
            </a:r>
            <a:r>
              <a:rPr lang="az-Latn-AZ" b="1" dirty="0" smtClean="0"/>
              <a:t> yerinə yetirir.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Dərs mart ayına təsadüf etdiyi üçün şagirdlərlə</a:t>
            </a:r>
            <a:r>
              <a:rPr lang="az-Latn-AZ" b="1" baseline="0" dirty="0" smtClean="0"/>
              <a:t> birlikdə</a:t>
            </a:r>
            <a:r>
              <a:rPr lang="az-Latn-AZ" b="1" dirty="0" smtClean="0"/>
              <a:t> “Novruz” bayramı haqqında mini söhbət aparırıq.</a:t>
            </a:r>
            <a:r>
              <a:rPr lang="az-Latn-AZ" b="1" baseline="0" dirty="0" smtClean="0"/>
              <a:t> Şəklin belə rəngarəng alınmasında əsas rolu nə oynayır? Bu sual ətrafında şagirdlərin fikirləri dinlənilir.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Şagirdlər kompüterdə alətlər qutusundan və palitradan</a:t>
            </a:r>
            <a:r>
              <a:rPr lang="az-Latn-AZ" b="1" baseline="0" dirty="0" smtClean="0">
                <a:solidFill>
                  <a:srgbClr val="FF0000"/>
                </a:solidFill>
              </a:rPr>
              <a:t> istifadə edərək </a:t>
            </a:r>
            <a:r>
              <a:rPr lang="az-Latn-AZ" b="1" dirty="0" smtClean="0">
                <a:solidFill>
                  <a:srgbClr val="FF0000"/>
                </a:solidFill>
              </a:rPr>
              <a:t>səməni şəklini çəkirlər. Bayramınız mübarək! </a:t>
            </a:r>
            <a:r>
              <a:rPr lang="az-Latn-AZ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Şagirdlər tapşırıq 3 yerinə yetirilər.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“Mən şanslıyam”</a:t>
            </a:r>
            <a:r>
              <a:rPr lang="az-Latn-AZ" b="1" baseline="0" dirty="0" smtClean="0"/>
              <a:t> breyn-rinqdir. Şagirdlərin maraqlarını nəzərə alıb tərtib etmişəm. </a:t>
            </a:r>
            <a:r>
              <a:rPr lang="az-Latn-AZ" b="1" baseline="0" dirty="0" smtClean="0">
                <a:sym typeface="Wingdings" pitchFamily="2" charset="2"/>
              </a:rPr>
              <a:t>Hər suala ən azı 1 dəqiqə vaxt verilir. Qruplara bölünərək seçdikləri rəqəmə uyğun sualları cavablandırırlar. Əgər virus düşərsə yığdıqları bal silinə bilir . Əsas səs-küy də elə burda olur . </a:t>
            </a:r>
            <a:r>
              <a:rPr lang="az-Latn-AZ" b="1" baseline="0" dirty="0" smtClean="0"/>
              <a:t>Hamıya uğurlar </a:t>
            </a:r>
            <a:r>
              <a:rPr lang="az-Latn-AZ" b="1" baseline="0" dirty="0" smtClean="0">
                <a:sym typeface="Wingdings" pitchFamily="2" charset="2"/>
              </a:rPr>
              <a:t>.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Motivasiya hissəsində </a:t>
            </a:r>
            <a:r>
              <a:rPr lang="en-US" b="1" dirty="0" smtClean="0"/>
              <a:t>www.animoto.com</a:t>
            </a:r>
            <a:r>
              <a:rPr lang="en-US" b="1" baseline="0" dirty="0" smtClean="0"/>
              <a:t> </a:t>
            </a:r>
            <a:r>
              <a:rPr lang="az-Latn-AZ" b="1" dirty="0" smtClean="0"/>
              <a:t>veb 2 alətində hazırladığım video roliki göstərirəm.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Latn-A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Dərslikdən istifadə edərək, şagirdlərin fəal iştirakı ilə noutbukdan və proyektordan istifadə edərək alətlər qutusu, fonun rənginin dəyişdirilməsi, rənglərin yeni çalarlarının yaradılması alqoritmlərini nümayiş etdirməklə izah edirəm.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Amma öncədən dərs kompüter</a:t>
            </a:r>
            <a:r>
              <a:rPr lang="az-Latn-AZ" b="1" baseline="0" dirty="0" smtClean="0"/>
              <a:t> otağında aparıldığı üçün şagirdlərlə birlikdə texniki təhlükəsizlik qaydalarını yada salırıq </a:t>
            </a:r>
            <a:r>
              <a:rPr lang="az-Latn-AZ" b="1" baseline="0" dirty="0" smtClean="0">
                <a:sym typeface="Wingdings" pitchFamily="2" charset="2"/>
              </a:rPr>
              <a:t>. (Proyektorla nümayiş olunur)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Amma öncədən dərs kompüter</a:t>
            </a:r>
            <a:r>
              <a:rPr lang="az-Latn-AZ" b="1" baseline="0" dirty="0" smtClean="0"/>
              <a:t> otağında aparıldığı üçün şagirdlərlə birlikdə texniki təhlükəsizlik qaydalarını yada salırıq </a:t>
            </a:r>
            <a:r>
              <a:rPr lang="az-Latn-AZ" b="1" baseline="0" dirty="0" smtClean="0">
                <a:sym typeface="Wingdings" pitchFamily="2" charset="2"/>
              </a:rPr>
              <a:t>.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Amma öncədən dərs kompüter</a:t>
            </a:r>
            <a:r>
              <a:rPr lang="az-Latn-AZ" b="1" baseline="0" dirty="0" smtClean="0"/>
              <a:t> otağında aparıldığı üçün şagirdlərlə birlikdə texniki təhlükəsizlik qaydalarını yada salırıq </a:t>
            </a:r>
            <a:r>
              <a:rPr lang="az-Latn-AZ" b="1" baseline="0" dirty="0" smtClean="0">
                <a:sym typeface="Wingdings" pitchFamily="2" charset="2"/>
              </a:rPr>
              <a:t>.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Proqram</a:t>
            </a:r>
            <a:r>
              <a:rPr lang="az-Latn-AZ" b="1" baseline="0" dirty="0" smtClean="0"/>
              <a:t> necə çalışdırılır?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Paint pəncərəsi ilə şagirdləri tanış edirəm.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/>
              <a:t>Alətlər</a:t>
            </a:r>
            <a:r>
              <a:rPr lang="az-Latn-AZ" b="1" baseline="0" dirty="0" smtClean="0"/>
              <a:t> qutusu ilə şagirdləri tanış edirəm.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1193-9695-4160-8C61-956CDD9E68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ixart.ws/infok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informatika-i-ikt/library/2013/10/14/otkrytyy-urok-po-temeizobrazhenie-i-graficheskiy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uroki.net/filecom.php?fileid=98656985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2.xml"/><Relationship Id="rId18" Type="http://schemas.openxmlformats.org/officeDocument/2006/relationships/slide" Target="slide2.xml"/><Relationship Id="rId3" Type="http://schemas.openxmlformats.org/officeDocument/2006/relationships/slide" Target="slide33.xml"/><Relationship Id="rId7" Type="http://schemas.openxmlformats.org/officeDocument/2006/relationships/slide" Target="slide27.xml"/><Relationship Id="rId12" Type="http://schemas.openxmlformats.org/officeDocument/2006/relationships/slide" Target="slide30.xml"/><Relationship Id="rId17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29.xml"/><Relationship Id="rId5" Type="http://schemas.openxmlformats.org/officeDocument/2006/relationships/slide" Target="slide34.xml"/><Relationship Id="rId15" Type="http://schemas.openxmlformats.org/officeDocument/2006/relationships/image" Target="../media/image41.png"/><Relationship Id="rId10" Type="http://schemas.openxmlformats.org/officeDocument/2006/relationships/slide" Target="slide36.xml"/><Relationship Id="rId4" Type="http://schemas.openxmlformats.org/officeDocument/2006/relationships/slide" Target="slide25.xml"/><Relationship Id="rId9" Type="http://schemas.openxmlformats.org/officeDocument/2006/relationships/slide" Target="slide28.xml"/><Relationship Id="rId14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nimoto.com/play/3nI1Oay4HmfUYdp0Cj9N4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6" descr="C:\Documents and Settings\Елена\Рабочий стол\42f016e113a5.png"/>
          <p:cNvPicPr>
            <a:picLocks noChangeAspect="1" noChangeArrowheads="1"/>
          </p:cNvPicPr>
          <p:nvPr/>
        </p:nvPicPr>
        <p:blipFill>
          <a:blip r:embed="rId2" cstate="print"/>
          <a:srcRect t="4729" b="6018"/>
          <a:stretch>
            <a:fillRect/>
          </a:stretch>
        </p:blipFill>
        <p:spPr bwMode="auto">
          <a:xfrm>
            <a:off x="0" y="1600200"/>
            <a:ext cx="479469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0" y="6232525"/>
            <a:ext cx="557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Latn-AZ" b="1" dirty="0">
                <a:latin typeface="Times New Roman" pitchFamily="18" charset="0"/>
                <a:cs typeface="Times New Roman" pitchFamily="18" charset="0"/>
              </a:rPr>
              <a:t>Hazırladı 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informatika </a:t>
            </a:r>
            <a:r>
              <a:rPr lang="az-Latn-AZ" b="1" dirty="0">
                <a:latin typeface="Times New Roman" pitchFamily="18" charset="0"/>
                <a:cs typeface="Times New Roman" pitchFamily="18" charset="0"/>
              </a:rPr>
              <a:t>müəllimi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Aidə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Bədirova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305800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Sumqayıt şəhər İ.Qayıbov adına 1 </a:t>
            </a:r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№ </a:t>
            </a: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li tam orta məktəb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5181600" y="3657600"/>
            <a:ext cx="312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 sinif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876800" y="1905000"/>
            <a:ext cx="381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Paint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proqram</a:t>
            </a: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ı</a:t>
            </a:r>
          </a:p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Palitra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 descr="j0122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662" y="4495800"/>
            <a:ext cx="219233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66800" y="156944"/>
            <a:ext cx="754380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Kompüter sinfində davranış qaydaları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04800" y="762000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III QAYDA: Elektrik naqillərinə və avadanlıqlarına toxunma!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237696" y="3794128"/>
            <a:ext cx="4595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IVQAYDA: Klaviatura üzrinə əşya qoyma!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21 esr\ibtidai\4 sinif_summativ\aciq ders\Изображение\Изображение.jpg"/>
          <p:cNvPicPr/>
          <p:nvPr/>
        </p:nvPicPr>
        <p:blipFill>
          <a:blip r:embed="rId3" cstate="print"/>
          <a:srcRect l="26039" t="70848" r="7748" b="12172"/>
          <a:stretch>
            <a:fillRect/>
          </a:stretch>
        </p:blipFill>
        <p:spPr bwMode="auto">
          <a:xfrm>
            <a:off x="838200" y="1143000"/>
            <a:ext cx="4419600" cy="24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188728"/>
            <a:ext cx="4343400" cy="257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66800" y="156944"/>
            <a:ext cx="754380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Kompüter sinfində davranış qaydaları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04800" y="663524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V QAYDA: Əlləri yaş halda 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                  kompüterdə işləmə!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948304" y="6858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VI QAYDA: Düzgün oturuş qaydalarına 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                    əməl et!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21 esr\ibtidai\4 sinif_summativ\aciq ders\Изображение\Изображение 001.jpg"/>
          <p:cNvPicPr/>
          <p:nvPr/>
        </p:nvPicPr>
        <p:blipFill>
          <a:blip r:embed="rId3" cstate="print"/>
          <a:srcRect l="6392" t="36635" r="55594" b="36754"/>
          <a:stretch>
            <a:fillRect/>
          </a:stretch>
        </p:blipFill>
        <p:spPr bwMode="auto">
          <a:xfrm>
            <a:off x="762000" y="1371600"/>
            <a:ext cx="2259965" cy="21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21 esr\ibtidai\4 sinif_summativ\aciq ders\Изображение\Изображение 001.jpg"/>
          <p:cNvPicPr/>
          <p:nvPr/>
        </p:nvPicPr>
        <p:blipFill>
          <a:blip r:embed="rId3" cstate="print"/>
          <a:srcRect l="46182" t="36396" r="17461" b="37094"/>
          <a:stretch>
            <a:fillRect/>
          </a:stretch>
        </p:blipFill>
        <p:spPr bwMode="auto">
          <a:xfrm>
            <a:off x="5715000" y="1295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3715036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VII QAYDA: Kompüterdə işləyərkən kimsə sinfə daxil olarsa, ayağa qalxma!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G:\21 esr\ibtidai\4 sinif_summativ\aciq ders\Изображение\Изображение 001.jpg"/>
          <p:cNvPicPr/>
          <p:nvPr/>
        </p:nvPicPr>
        <p:blipFill>
          <a:blip r:embed="rId3" cstate="print"/>
          <a:srcRect l="6884" t="68023" r="16958" b="5604"/>
          <a:stretch>
            <a:fillRect/>
          </a:stretch>
        </p:blipFill>
        <p:spPr bwMode="auto">
          <a:xfrm>
            <a:off x="2057400" y="4151144"/>
            <a:ext cx="4724400" cy="26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kompeasy.ru/wp-content/uploads/2011/10/sc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6608"/>
            <a:ext cx="9113788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user\Desktop\poleznyi_urok_21_clip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4267200" y="533400"/>
            <a:ext cx="9906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0" y="914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menyu paneli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762000" y="2133600"/>
            <a:ext cx="9906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2514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alətlər paneli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971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İşçi sahə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895600" y="5181600"/>
            <a:ext cx="1219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547411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palitra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http://1web.su/wp-content/uploads/2013/10/poleznyi_urok_21_clip_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5181600" y="5943600"/>
            <a:ext cx="1219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6172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vəziyyətlər sətri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7696200" y="457200"/>
            <a:ext cx="5334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1400" y="1066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pəncərənin idarəedici düymələri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2438400" y="132734"/>
            <a:ext cx="747252" cy="9586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7660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başlıq sətri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16648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25304" y="2189352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Pozan</a:t>
            </a:r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Rəngli pozan 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Şəklin gərəksiz hissələrini silmək üçün istifadə olunur. Bu fiqurlan istifadə edərkən siçanın sol düyməsini sıxıb saxlamaq lazimdir.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61584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05968" y="295362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Rənglə doldurma</a:t>
            </a: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Şəklin qapalı hissəsini əsas, yaxud fonun rəngilə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doldurur.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image1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20168"/>
            <a:ext cx="5889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13928" y="369856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Rəng seçimi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Bu alətin köməyi ilə obyektdəki müəyyən rəng istifadə olunmaq üçün başqa alətə köçürülür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image1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92400"/>
            <a:ext cx="58896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11656" y="4601584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Böyüdücü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Şəklin miqyasını böyütmək üçündür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image1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256672"/>
            <a:ext cx="6619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13928" y="5393152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Karandaş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eni (qalınlığı) bir piksel olan xətt çəkir.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image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0696" y="6097144"/>
            <a:ext cx="58896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13928" y="6069848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Firça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Rəsmdə istifadə olunan adi fırça kimi bu alət də özündən sonra zolaq qoyur. </a:t>
            </a:r>
            <a:endParaRPr lang="az-Latn-A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295400" y="181968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Alətlər qutusu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panel"/>
          <p:cNvPicPr/>
          <p:nvPr/>
        </p:nvPicPr>
        <p:blipFill>
          <a:blip r:embed="rId9" cstate="print"/>
          <a:srcRect l="9780" t="1471" r="53378" b="89706"/>
          <a:stretch>
            <a:fillRect/>
          </a:stretch>
        </p:blipFill>
        <p:spPr bwMode="auto">
          <a:xfrm>
            <a:off x="609600" y="767688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panel"/>
          <p:cNvPicPr/>
          <p:nvPr/>
        </p:nvPicPr>
        <p:blipFill>
          <a:blip r:embed="rId9" cstate="print"/>
          <a:srcRect l="47368" r="10526" b="91177"/>
          <a:stretch>
            <a:fillRect/>
          </a:stretch>
        </p:blipFill>
        <p:spPr bwMode="auto">
          <a:xfrm>
            <a:off x="533400" y="141823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727576" y="1591112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çdirmə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şəkli düzbucaqlı formada seçərək kəsir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29848" y="88368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İxtiyari formalı seçdirmə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şəkli ixtiyari formada seçərək kəsir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age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4535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76400" y="1256728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Düz xətt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Verilmiş qalınlıqlı və rəngli düz xətt çəkir. Xəttin qalınlığı örnəklər boksundan seçilir.</a:t>
            </a:r>
            <a:endParaRPr lang="az-Latn-A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5968" y="224164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Yazı</a:t>
            </a:r>
            <a:r>
              <a:rPr lang="az-Latn-AZ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Bu alətdən şəklin üzərinə yazı yazmaqda istifadə olunur.</a:t>
            </a:r>
            <a:endParaRPr lang="az-Latn-A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image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8632"/>
            <a:ext cx="733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27576" y="2975216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Əyri</a:t>
            </a:r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Bu alət köməyi ilə bir, yaxud iki əyriliyi olan hamar əyri çəkmək olur.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image1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93032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676400" y="3893032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Düzbucaqlı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İçərisi verilmiş növ doldurulmuş düzbucaqlılar və kvadratlar çəkmək üçün istifadə olunur.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image1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959832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692320" y="4959832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Dəyirmi düzbucaqlı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Küncləri dəyirmi və içərisi verilmiş növ doldurulmuş düzbucaqlı çəkmək üçün istifadə olunur.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 descr="image1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912" y="6052784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711656" y="6053928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Ellips (oval)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Konturu və içərisi verilmiş rəngli ellips çəkməyə imkan verir.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8" descr="panel"/>
          <p:cNvPicPr>
            <a:picLocks noChangeAspect="1" noChangeArrowheads="1"/>
          </p:cNvPicPr>
          <p:nvPr/>
        </p:nvPicPr>
        <p:blipFill>
          <a:blip r:embed="rId8" cstate="print"/>
          <a:srcRect l="45308" t="36523" b="54102"/>
          <a:stretch>
            <a:fillRect/>
          </a:stretch>
        </p:blipFill>
        <p:spPr bwMode="auto">
          <a:xfrm>
            <a:off x="609600" y="2091512"/>
            <a:ext cx="78951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image1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81000"/>
            <a:ext cx="6619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676400" y="476536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Hava fırçası (rəng püskürən)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Bu alət boyanı nöqtələr şəklində səpələyir.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Palitra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Rənglər qutusu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114800"/>
            <a:ext cx="4032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304800" y="36576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02221" y="3655350"/>
            <a:ext cx="582612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29904" y="49530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29905" y="603344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552" y="3469944"/>
            <a:ext cx="1263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z-Latn-AZ" sz="2000" b="1" dirty="0">
                <a:latin typeface="Times New Roman" pitchFamily="18" charset="0"/>
                <a:cs typeface="Times New Roman" pitchFamily="18" charset="0"/>
              </a:rPr>
              <a:t>Əsas rəng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145272" y="5826456"/>
            <a:ext cx="12458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z-Latn-AZ" sz="20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az-Latn-AZ" sz="2000" b="1" dirty="0">
                <a:latin typeface="Times New Roman" pitchFamily="18" charset="0"/>
                <a:cs typeface="Times New Roman" pitchFamily="18" charset="0"/>
              </a:rPr>
              <a:t>rəngi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904999"/>
            <a:ext cx="50768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19400" y="228600"/>
            <a:ext cx="632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E-learning proqramı vasitəsilə şagirdlərə tapşırıq 1 göndərilir, eyni zamanda proyektorla da nümayiş olunur (5 dəq). 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Şagirdlər 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virtual olaraq cavabları müəllimə göndərirlər.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20981888">
            <a:off x="-171859" y="284275"/>
            <a:ext cx="3262906" cy="928694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az-Latn-AZ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Tapşırıq 1</a:t>
            </a:r>
            <a:endParaRPr lang="ru-RU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1175" y="1633379"/>
            <a:ext cx="245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Ellips		-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Rənglə doldurma	- 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Karandaş		- 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Çoxbucaqlı	-  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Rəng seçimi	- 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Düzbucaqlı	- 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Yazı		- 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İxtiyari formalı 	- 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seçdirmə</a:t>
            </a: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5550" y="1651300"/>
            <a:ext cx="2557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Seçdirmə		- </a:t>
            </a:r>
            <a:endParaRPr lang="az-Latn-AZ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Pozan		- </a:t>
            </a:r>
            <a:endParaRPr lang="az-Latn-AZ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Fırça		- </a:t>
            </a:r>
            <a:endParaRPr lang="az-Latn-AZ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Düz xətt		- </a:t>
            </a:r>
            <a:endParaRPr lang="az-Latn-AZ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Dəyirmi 		- </a:t>
            </a:r>
            <a:endParaRPr lang="az-Latn-AZ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düzbucaqlı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Hava fırçası	- </a:t>
            </a:r>
            <a:endParaRPr lang="az-Latn-AZ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Əyri xətt		- </a:t>
            </a:r>
            <a:endParaRPr lang="az-Latn-AZ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Böyüdücü	- </a:t>
            </a:r>
            <a:endParaRPr lang="az-Latn-AZ" b="1" dirty="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1961950" y="1635304"/>
            <a:ext cx="12345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az-Latn-A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az-Latn-A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az-Latn-A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az-Latn-A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az-Latn-A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az-Latn-A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az-Latn-A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az-Latn-A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az-Latn-A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36325" y="1653225"/>
            <a:ext cx="967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az-Latn-A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az-Latn-A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az-Latn-A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az-Latn-A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az-Latn-A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az-Latn-A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az-Latn-A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az-Latn-A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endParaRPr lang="az-Latn-AZ" b="1" dirty="0"/>
          </a:p>
        </p:txBody>
      </p:sp>
      <p:grpSp>
        <p:nvGrpSpPr>
          <p:cNvPr id="78" name="Группа 77"/>
          <p:cNvGrpSpPr/>
          <p:nvPr/>
        </p:nvGrpSpPr>
        <p:grpSpPr>
          <a:xfrm>
            <a:off x="5867400" y="1295400"/>
            <a:ext cx="3178792" cy="5181600"/>
            <a:chOff x="5867400" y="1295400"/>
            <a:chExt cx="3178792" cy="5181600"/>
          </a:xfrm>
        </p:grpSpPr>
        <p:pic>
          <p:nvPicPr>
            <p:cNvPr id="42" name="Рисунок 41" descr="panel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1295400"/>
              <a:ext cx="14478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" name="Straight Connector 7"/>
            <p:cNvCxnSpPr/>
            <p:nvPr/>
          </p:nvCxnSpPr>
          <p:spPr>
            <a:xfrm>
              <a:off x="6406575" y="1578408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/>
            <p:cNvSpPr/>
            <p:nvPr/>
          </p:nvSpPr>
          <p:spPr>
            <a:xfrm>
              <a:off x="5867400" y="139320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1</a:t>
              </a:r>
              <a:endParaRPr lang="az-Latn-AZ" b="1" dirty="0"/>
            </a:p>
          </p:txBody>
        </p:sp>
        <p:cxnSp>
          <p:nvCxnSpPr>
            <p:cNvPr id="47" name="Straight Connector 8"/>
            <p:cNvCxnSpPr/>
            <p:nvPr/>
          </p:nvCxnSpPr>
          <p:spPr>
            <a:xfrm>
              <a:off x="6406575" y="2073136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4"/>
            <p:cNvSpPr/>
            <p:nvPr/>
          </p:nvSpPr>
          <p:spPr>
            <a:xfrm>
              <a:off x="5867400" y="1887936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2</a:t>
              </a:r>
              <a:endParaRPr lang="az-Latn-AZ" b="1" dirty="0"/>
            </a:p>
          </p:txBody>
        </p:sp>
        <p:cxnSp>
          <p:nvCxnSpPr>
            <p:cNvPr id="49" name="Straight Connector 9"/>
            <p:cNvCxnSpPr/>
            <p:nvPr/>
          </p:nvCxnSpPr>
          <p:spPr>
            <a:xfrm>
              <a:off x="6406575" y="2517418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34"/>
            <p:cNvSpPr/>
            <p:nvPr/>
          </p:nvSpPr>
          <p:spPr>
            <a:xfrm>
              <a:off x="5867400" y="235536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3</a:t>
              </a:r>
              <a:endParaRPr lang="az-Latn-AZ" b="1" dirty="0"/>
            </a:p>
          </p:txBody>
        </p:sp>
        <p:cxnSp>
          <p:nvCxnSpPr>
            <p:cNvPr id="51" name="Straight Connector 10"/>
            <p:cNvCxnSpPr/>
            <p:nvPr/>
          </p:nvCxnSpPr>
          <p:spPr>
            <a:xfrm>
              <a:off x="6418150" y="3020438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35"/>
            <p:cNvSpPr/>
            <p:nvPr/>
          </p:nvSpPr>
          <p:spPr>
            <a:xfrm>
              <a:off x="5867400" y="282848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4</a:t>
              </a:r>
              <a:endParaRPr lang="az-Latn-AZ" b="1" dirty="0"/>
            </a:p>
          </p:txBody>
        </p:sp>
        <p:cxnSp>
          <p:nvCxnSpPr>
            <p:cNvPr id="53" name="Straight Connector 11"/>
            <p:cNvCxnSpPr/>
            <p:nvPr/>
          </p:nvCxnSpPr>
          <p:spPr>
            <a:xfrm>
              <a:off x="6418150" y="3453145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36"/>
            <p:cNvSpPr/>
            <p:nvPr/>
          </p:nvSpPr>
          <p:spPr>
            <a:xfrm>
              <a:off x="5867400" y="329592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5</a:t>
              </a:r>
              <a:endParaRPr lang="az-Latn-AZ" b="1" dirty="0"/>
            </a:p>
          </p:txBody>
        </p:sp>
        <p:cxnSp>
          <p:nvCxnSpPr>
            <p:cNvPr id="55" name="Straight Connector 12"/>
            <p:cNvCxnSpPr/>
            <p:nvPr/>
          </p:nvCxnSpPr>
          <p:spPr>
            <a:xfrm>
              <a:off x="6418150" y="3918504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37"/>
            <p:cNvSpPr/>
            <p:nvPr/>
          </p:nvSpPr>
          <p:spPr>
            <a:xfrm>
              <a:off x="5867400" y="374970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6</a:t>
              </a:r>
              <a:endParaRPr lang="az-Latn-AZ" b="1" dirty="0"/>
            </a:p>
          </p:txBody>
        </p:sp>
        <p:cxnSp>
          <p:nvCxnSpPr>
            <p:cNvPr id="57" name="Straight Connector 13"/>
            <p:cNvCxnSpPr/>
            <p:nvPr/>
          </p:nvCxnSpPr>
          <p:spPr>
            <a:xfrm>
              <a:off x="6418150" y="4345855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38"/>
            <p:cNvSpPr/>
            <p:nvPr/>
          </p:nvSpPr>
          <p:spPr>
            <a:xfrm>
              <a:off x="5867400" y="421178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7</a:t>
              </a:r>
              <a:endParaRPr lang="az-Latn-AZ" b="1" dirty="0"/>
            </a:p>
          </p:txBody>
        </p:sp>
        <p:cxnSp>
          <p:nvCxnSpPr>
            <p:cNvPr id="59" name="Straight Connector 14"/>
            <p:cNvCxnSpPr/>
            <p:nvPr/>
          </p:nvCxnSpPr>
          <p:spPr>
            <a:xfrm>
              <a:off x="6418150" y="4901394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5"/>
            <p:cNvSpPr/>
            <p:nvPr/>
          </p:nvSpPr>
          <p:spPr>
            <a:xfrm>
              <a:off x="5885725" y="469594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8</a:t>
              </a:r>
              <a:endParaRPr lang="az-Latn-AZ" b="1" dirty="0"/>
            </a:p>
          </p:txBody>
        </p:sp>
        <p:cxnSp>
          <p:nvCxnSpPr>
            <p:cNvPr id="61" name="Straight Connector 15"/>
            <p:cNvCxnSpPr/>
            <p:nvPr/>
          </p:nvCxnSpPr>
          <p:spPr>
            <a:xfrm>
              <a:off x="8185792" y="1633000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33"/>
            <p:cNvSpPr/>
            <p:nvPr/>
          </p:nvSpPr>
          <p:spPr>
            <a:xfrm>
              <a:off x="8588992" y="14478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9</a:t>
              </a:r>
              <a:endParaRPr lang="az-Latn-AZ" b="1" dirty="0"/>
            </a:p>
          </p:txBody>
        </p:sp>
        <p:cxnSp>
          <p:nvCxnSpPr>
            <p:cNvPr id="63" name="Straight Connector 16"/>
            <p:cNvCxnSpPr/>
            <p:nvPr/>
          </p:nvCxnSpPr>
          <p:spPr>
            <a:xfrm>
              <a:off x="8179042" y="2114080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32"/>
            <p:cNvSpPr/>
            <p:nvPr/>
          </p:nvSpPr>
          <p:spPr>
            <a:xfrm>
              <a:off x="8588992" y="192888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10</a:t>
              </a:r>
              <a:endParaRPr lang="az-Latn-AZ" b="1" dirty="0"/>
            </a:p>
          </p:txBody>
        </p:sp>
        <p:cxnSp>
          <p:nvCxnSpPr>
            <p:cNvPr id="65" name="Straight Connector 17"/>
            <p:cNvCxnSpPr/>
            <p:nvPr/>
          </p:nvCxnSpPr>
          <p:spPr>
            <a:xfrm>
              <a:off x="8179042" y="2559904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31"/>
            <p:cNvSpPr/>
            <p:nvPr/>
          </p:nvSpPr>
          <p:spPr>
            <a:xfrm>
              <a:off x="8588992" y="2374704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11</a:t>
              </a:r>
              <a:endParaRPr lang="az-Latn-AZ" b="1" dirty="0"/>
            </a:p>
          </p:txBody>
        </p:sp>
        <p:cxnSp>
          <p:nvCxnSpPr>
            <p:cNvPr id="67" name="Straight Connector 18"/>
            <p:cNvCxnSpPr/>
            <p:nvPr/>
          </p:nvCxnSpPr>
          <p:spPr>
            <a:xfrm>
              <a:off x="8176969" y="3027336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30"/>
            <p:cNvSpPr/>
            <p:nvPr/>
          </p:nvSpPr>
          <p:spPr>
            <a:xfrm>
              <a:off x="8575344" y="2842136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12</a:t>
              </a:r>
              <a:endParaRPr lang="az-Latn-AZ" b="1" dirty="0"/>
            </a:p>
          </p:txBody>
        </p:sp>
        <p:cxnSp>
          <p:nvCxnSpPr>
            <p:cNvPr id="69" name="Straight Connector 19"/>
            <p:cNvCxnSpPr/>
            <p:nvPr/>
          </p:nvCxnSpPr>
          <p:spPr>
            <a:xfrm>
              <a:off x="8176969" y="3516708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29"/>
            <p:cNvSpPr/>
            <p:nvPr/>
          </p:nvSpPr>
          <p:spPr>
            <a:xfrm>
              <a:off x="8575344" y="3301608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13</a:t>
              </a:r>
              <a:endParaRPr lang="az-Latn-AZ" b="1" dirty="0"/>
            </a:p>
          </p:txBody>
        </p:sp>
        <p:cxnSp>
          <p:nvCxnSpPr>
            <p:cNvPr id="71" name="Straight Connector 20"/>
            <p:cNvCxnSpPr/>
            <p:nvPr/>
          </p:nvCxnSpPr>
          <p:spPr>
            <a:xfrm>
              <a:off x="8156571" y="3977390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28"/>
            <p:cNvSpPr/>
            <p:nvPr/>
          </p:nvSpPr>
          <p:spPr>
            <a:xfrm>
              <a:off x="8561696" y="376904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14</a:t>
              </a:r>
              <a:endParaRPr lang="az-Latn-AZ" b="1" dirty="0"/>
            </a:p>
          </p:txBody>
        </p:sp>
        <p:cxnSp>
          <p:nvCxnSpPr>
            <p:cNvPr id="73" name="Straight Connector 21"/>
            <p:cNvCxnSpPr/>
            <p:nvPr/>
          </p:nvCxnSpPr>
          <p:spPr>
            <a:xfrm>
              <a:off x="8163321" y="4373299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7"/>
            <p:cNvSpPr/>
            <p:nvPr/>
          </p:nvSpPr>
          <p:spPr>
            <a:xfrm>
              <a:off x="8561696" y="4222824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15</a:t>
              </a:r>
              <a:endParaRPr lang="az-Latn-AZ" b="1" dirty="0"/>
            </a:p>
          </p:txBody>
        </p:sp>
        <p:cxnSp>
          <p:nvCxnSpPr>
            <p:cNvPr id="75" name="Straight Connector 22"/>
            <p:cNvCxnSpPr/>
            <p:nvPr/>
          </p:nvCxnSpPr>
          <p:spPr>
            <a:xfrm>
              <a:off x="8163321" y="4853848"/>
              <a:ext cx="304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6"/>
            <p:cNvSpPr/>
            <p:nvPr/>
          </p:nvSpPr>
          <p:spPr>
            <a:xfrm>
              <a:off x="8561696" y="4668648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b="1" dirty="0" smtClean="0"/>
                <a:t>16</a:t>
              </a:r>
              <a:endParaRPr lang="az-Latn-AZ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user\Рабочий стол\novr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76" y="0"/>
            <a:ext cx="80635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20981888">
            <a:off x="56741" y="284273"/>
            <a:ext cx="3262906" cy="928694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az-Latn-AZ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Tapşırıq 2</a:t>
            </a:r>
            <a:endParaRPr lang="ru-RU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47107" name="Picture 3" descr="C:\Documents and Settings\user\Рабочий стол\sem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971800"/>
            <a:ext cx="3505200" cy="35338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219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Daha sonra şagirdlər proyektorla nümayiş olunan tapşırıq 2-ni yerinə yetirirlər. Müəllim tədqiqat zamanı şagirdlərin işlərinə </a:t>
            </a:r>
            <a:r>
              <a:rPr lang="az-Latn-AZ" sz="2400" b="1" smtClean="0">
                <a:latin typeface="Times New Roman" pitchFamily="18" charset="0"/>
                <a:cs typeface="Times New Roman" pitchFamily="18" charset="0"/>
              </a:rPr>
              <a:t>baxış </a:t>
            </a:r>
            <a:r>
              <a:rPr lang="az-Latn-AZ" sz="2400" b="1" smtClean="0">
                <a:latin typeface="Times New Roman" pitchFamily="18" charset="0"/>
                <a:cs typeface="Times New Roman" pitchFamily="18" charset="0"/>
              </a:rPr>
              <a:t>keçirir. </a:t>
            </a: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Şagirdlər çəkdikləri rəsmi yaddaşa verib müəllimə göndərirlər. Və proyektor vasitəsilə müəllim şagirdlərin işlərini təqdim edir.  10 dəqiqə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nkoboev.ru/images/MTQ1ODU=/Bankoboev.Ru_veselye_roma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D:\en yaxshi muellim\68feac2c2b10e07febe451d718258a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156" y="1568414"/>
            <a:ext cx="2357454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2" descr="D:\КАРТИНКИ\анимашки\698676_608242_s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EDF7"/>
              </a:clrFrom>
              <a:clrTo>
                <a:srgbClr val="E7E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316" y="-132450"/>
            <a:ext cx="1863726" cy="13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2" descr="D:\КАРТИНКИ\анимашки\698676_608242_s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EDF7"/>
              </a:clrFrom>
              <a:clrTo>
                <a:srgbClr val="E7E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11799"/>
            <a:ext cx="1863726" cy="13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2" descr="D:\КАРТИНКИ\анимашки\698676_608242_s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EDF7"/>
              </a:clrFrom>
              <a:clrTo>
                <a:srgbClr val="E7E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0274" y="5511799"/>
            <a:ext cx="1863726" cy="13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2" descr="D:\КАРТИНКИ\анимашки\698676_608242_s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EDF7"/>
              </a:clrFrom>
              <a:clrTo>
                <a:srgbClr val="E7E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0274" y="-118802"/>
            <a:ext cx="1863726" cy="13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WordArt 4"/>
          <p:cNvSpPr>
            <a:spLocks noChangeArrowheads="1" noChangeShapeType="1" noTextEdit="1"/>
          </p:cNvSpPr>
          <p:nvPr/>
        </p:nvSpPr>
        <p:spPr bwMode="auto">
          <a:xfrm rot="20077959">
            <a:off x="-41212" y="2624086"/>
            <a:ext cx="1491638" cy="71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Aidə </a:t>
            </a:r>
          </a:p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Bədirova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WordArt 4"/>
          <p:cNvSpPr>
            <a:spLocks noChangeArrowheads="1" noChangeShapeType="1" noTextEdit="1"/>
          </p:cNvSpPr>
          <p:nvPr/>
        </p:nvSpPr>
        <p:spPr bwMode="auto">
          <a:xfrm rot="21306758">
            <a:off x="4055047" y="1138608"/>
            <a:ext cx="2481704" cy="492003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3a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 rot="21306758">
            <a:off x="3779369" y="5094321"/>
            <a:ext cx="3311721" cy="1211064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sinfi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WordArt 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0077959">
            <a:off x="421829" y="4200343"/>
            <a:ext cx="2339363" cy="71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Mən şanslıyam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20981888">
            <a:off x="361541" y="2494074"/>
            <a:ext cx="3262906" cy="928694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az-Latn-AZ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Tapşırıq 3</a:t>
            </a:r>
            <a:endParaRPr lang="ru-RU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01604" y="29496"/>
            <a:ext cx="488908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z-Latn-A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Paint proqramı necə proqram hesab olunur?</a:t>
            </a:r>
            <a:endParaRPr kumimoji="0" lang="az-Latn-A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az-Latn-A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mətn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az-Latn-A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oyun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az-Latn-A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qrafik </a:t>
            </a:r>
            <a:endParaRPr kumimoji="0" lang="az-Latn-A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endParaRPr lang="az-Latn-A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Şəkil çəkən zaman seçilmiş alətin rəngi nə olacaq?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z-Latn-A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</a:t>
            </a:r>
            <a:r>
              <a:rPr lang="az-Latn-A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ğ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az-Latn-A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B) qara  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az-Latn-A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C) göy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az-Latn-A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D) qırmızı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az-Latn-AZ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Çəkilmiş şəkildə palitranın neçə rəngindən istifadə olunub?</a:t>
            </a:r>
            <a:endParaRPr lang="en-US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4. Hansı rəngin çalarlarından bu şəkildə istifadə olunub?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5. Yuxarıdakı şəkildə həmin rəngin neçə çalarından istifa</a:t>
            </a:r>
          </a:p>
          <a:p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də olunub?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A) 3          B) 4          C) 2           D) 1</a:t>
            </a:r>
            <a:endParaRPr lang="ru-RU" sz="2000" dirty="0"/>
          </a:p>
        </p:txBody>
      </p:sp>
      <p:pic>
        <p:nvPicPr>
          <p:cNvPr id="1026" name="Picture 2" descr="G:\21 esr\Picture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254432" cy="289560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738" t="86642" r="77605" b="7222"/>
          <a:stretch>
            <a:fillRect/>
          </a:stretch>
        </p:blipFill>
        <p:spPr bwMode="auto">
          <a:xfrm>
            <a:off x="4424496" y="1219200"/>
            <a:ext cx="2943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743200"/>
            <a:ext cx="12785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12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A) 8         B) 9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267200"/>
            <a:ext cx="1676400" cy="176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076320" y="4724400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qəhvəyi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B) sarı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C) yaşıl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D) qara</a:t>
            </a:r>
            <a:endParaRPr lang="ru-RU" dirty="0"/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286000" y="3657600"/>
            <a:ext cx="1524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742950" indent="-742950">
              <a:buAutoNum type="arabicPeriod"/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C</a:t>
            </a:r>
          </a:p>
          <a:p>
            <a:pPr marL="742950" indent="-742950"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2. D</a:t>
            </a:r>
          </a:p>
          <a:p>
            <a:pPr marL="742950" indent="-742950"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3. B</a:t>
            </a:r>
          </a:p>
          <a:p>
            <a:pPr marL="742950" indent="-742950"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4. A</a:t>
            </a:r>
          </a:p>
          <a:p>
            <a:pPr marL="742950" indent="-742950"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5. B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04800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Tədqiqatın sonunda müəllim bütün sinfə </a:t>
            </a:r>
          </a:p>
          <a:p>
            <a:pPr>
              <a:lnSpc>
                <a:spcPct val="80000"/>
              </a:lnSpc>
            </a:pP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5 dəq ərzində yerinə yetirmək üçün </a:t>
            </a:r>
          </a:p>
          <a:p>
            <a:pPr>
              <a:lnSpc>
                <a:spcPct val="80000"/>
              </a:lnSpc>
            </a:pP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E-Learning test gondərir. Testin qiymətləndirilməsi nümayiş olunur.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09600" y="1371600"/>
          <a:ext cx="1473200" cy="914400"/>
        </p:xfrm>
        <a:graphic>
          <a:graphicData uri="http://schemas.openxmlformats.org/presentationml/2006/ole">
            <p:oleObj spid="_x0000_s1029" name="Объект упаковщика для оболочки" showAsIcon="1" r:id="rId8" imgW="1105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9600" y="914400"/>
            <a:ext cx="80772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5. Nəticələrin ümumiləşdirilməsi mərhələsi BİBÖ cədvəli  ilə yekunlaşdırılır ( 3 dəq). </a:t>
            </a:r>
            <a:endParaRPr lang="az-Latn-A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0" y="25146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6. Yaradıcı tətbiqetmə (5 dəq):</a:t>
            </a:r>
          </a:p>
          <a:p>
            <a:pPr>
              <a:lnSpc>
                <a:spcPct val="80000"/>
              </a:lnSpc>
            </a:pP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Müəllim mövzuda nəzərdə tutulmuş bacarıqları reallaşdırmaq məqsədilə şagirdləri öyrədici kompüter  proqramı olan </a:t>
            </a:r>
            <a:r>
              <a:rPr lang="az-Latn-A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INFO-KO</a:t>
            </a: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 elektron vəsaitində </a:t>
            </a:r>
            <a:r>
              <a:rPr lang="az-Latn-A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“Rənglə” </a:t>
            </a: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bölməsində olan tapşırıqları yerinə yetirməyi tapşırır. </a:t>
            </a:r>
            <a:endParaRPr lang="az-Latn-A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200" y="4495800"/>
            <a:ext cx="5643340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4400" dirty="0" smtClean="0">
                <a:hlinkClick r:id="rId2"/>
              </a:rPr>
              <a:t>http://pixart.ws/infoko/</a:t>
            </a:r>
            <a:endParaRPr lang="az-Latn-AZ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62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Qiymətləndirmə və refleksiya – 5 dəq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2954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Qiymətləndirmə proyektorla nümayiş olunur. Eyni zamanda şagirdlərə göndərilir. Şagirdlər də öz növbəsində qiymətləndirməni  yerinə yetirib virtual olaraq müəllimə göndərirlər.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477000" y="2895600"/>
            <a:ext cx="1524000" cy="1447800"/>
          </a:xfrm>
          <a:prstGeom prst="star8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773113" y="2972260"/>
            <a:ext cx="293687" cy="30434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773113" y="3485022"/>
            <a:ext cx="293687" cy="324978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773113" y="4008897"/>
            <a:ext cx="293687" cy="258303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95400" y="28956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Alətlərdən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istifadə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edir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əm</a:t>
            </a:r>
          </a:p>
          <a:p>
            <a:pPr>
              <a:buFontTx/>
              <a:buChar char="-"/>
            </a:pPr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Rənglər palitrasını tanıyıram</a:t>
            </a:r>
          </a:p>
          <a:p>
            <a:pPr>
              <a:buFontTx/>
              <a:buChar char="-"/>
            </a:pPr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Müəyyən rəngin çalarlarını yaradıram</a:t>
            </a:r>
            <a:endParaRPr lang="ru-RU" b="1" dirty="0"/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990600" y="5029200"/>
            <a:ext cx="304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Ev tapşırığı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58674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İş dəftəri:  çalışma 1 - səhifə 43, çalışma 1, 3– səhifə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C:\Users\user\Desktop\8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599" y="4375701"/>
            <a:ext cx="2819401" cy="2482299"/>
          </a:xfrm>
          <a:prstGeom prst="rect">
            <a:avLst/>
          </a:prstGeo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Mənə köməklik etdilər </a:t>
            </a: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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524000"/>
            <a:ext cx="746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az-Latn-AZ" dirty="0" smtClean="0">
                <a:hlinkClick r:id="rId3"/>
              </a:rPr>
              <a:t>http://nsportal.ru/shkola/informatika-i-ikt/library/2013/10/14/otkrytyy-urok-po-temeizobrazhenie-i-graficheskiy</a:t>
            </a:r>
            <a:endParaRPr lang="az-Latn-AZ" dirty="0" smtClean="0"/>
          </a:p>
          <a:p>
            <a:pPr marL="342900" indent="-342900"/>
            <a:endParaRPr lang="az-Latn-AZ" dirty="0" smtClean="0"/>
          </a:p>
          <a:p>
            <a:pPr marL="342900" indent="-342900"/>
            <a:r>
              <a:rPr lang="az-Latn-AZ" dirty="0" smtClean="0"/>
              <a:t>2. </a:t>
            </a:r>
            <a:r>
              <a:rPr lang="az-Latn-AZ" dirty="0" smtClean="0">
                <a:hlinkClick r:id="rId4"/>
              </a:rPr>
              <a:t>http://videouroki.net/filecom.php?fileid=98656985</a:t>
            </a:r>
            <a:endParaRPr lang="az-Latn-AZ" dirty="0" smtClean="0"/>
          </a:p>
          <a:p>
            <a:pPr marL="342900" indent="-342900"/>
            <a:endParaRPr lang="az-Latn-AZ" dirty="0" smtClean="0"/>
          </a:p>
          <a:p>
            <a:pPr marL="342900" indent="-342900"/>
            <a:r>
              <a:rPr lang="az-Latn-AZ" dirty="0" smtClean="0"/>
              <a:t>3.https://www.google.az/search?q=paint&amp;biw=1366&amp;bih=610&amp;source=lnms&amp;tbm=isch&amp;sa=X&amp;ei=xaNCVJixOenXyQOmuICQAw&amp;ved=0CAYQ_AUoAQ#facrc=_&amp;imgdii=_&amp;imgrc=</a:t>
            </a:r>
          </a:p>
          <a:p>
            <a:pPr marL="342900" indent="-342900"/>
            <a:endParaRPr lang="az-Latn-AZ" dirty="0" smtClean="0"/>
          </a:p>
          <a:p>
            <a:pPr marL="342900" indent="-342900"/>
            <a:r>
              <a:rPr lang="az-Latn-AZ" dirty="0" smtClean="0"/>
              <a:t>4. İnformatika, dərslik 3 sinif </a:t>
            </a:r>
          </a:p>
          <a:p>
            <a:pPr marL="342900" indent="-342900"/>
            <a:r>
              <a:rPr lang="az-Latn-AZ" dirty="0" smtClean="0"/>
              <a:t>Müəlliflər: İsmayıl SADIQOV, Ramin MAHMUDZAD</a:t>
            </a:r>
            <a:r>
              <a:rPr lang="ru-RU" dirty="0" smtClean="0"/>
              <a:t>Ә</a:t>
            </a:r>
            <a:r>
              <a:rPr lang="az-Latn-AZ" dirty="0" smtClean="0"/>
              <a:t>, Naid</a:t>
            </a:r>
            <a:r>
              <a:rPr lang="ru-RU" dirty="0" err="1" smtClean="0"/>
              <a:t>ә</a:t>
            </a:r>
            <a:r>
              <a:rPr lang="ru-RU" dirty="0" smtClean="0"/>
              <a:t> </a:t>
            </a:r>
            <a:r>
              <a:rPr lang="az-Latn-AZ" dirty="0" smtClean="0"/>
              <a:t>İSAYEVA </a:t>
            </a:r>
          </a:p>
          <a:p>
            <a:pPr marL="342900" indent="-342900"/>
            <a:r>
              <a:rPr lang="az-Latn-AZ" dirty="0" smtClean="0"/>
              <a:t>Bahar K</a:t>
            </a:r>
            <a:r>
              <a:rPr lang="ru-RU" dirty="0" smtClean="0"/>
              <a:t>Ә</a:t>
            </a:r>
            <a:r>
              <a:rPr lang="az-Latn-AZ" dirty="0" smtClean="0"/>
              <a:t>RİMOVA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285852" y="278822"/>
            <a:ext cx="6500812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Mən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şanslıyam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62828" y="1270949"/>
          <a:ext cx="6180972" cy="3301064"/>
        </p:xfrm>
        <a:graphic>
          <a:graphicData uri="http://schemas.openxmlformats.org/drawingml/2006/table">
            <a:tbl>
              <a:tblPr/>
              <a:tblGrid>
                <a:gridCol w="1545243"/>
                <a:gridCol w="1545243"/>
                <a:gridCol w="1545243"/>
                <a:gridCol w="1545243"/>
              </a:tblGrid>
              <a:tr h="1105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 action="ppaction://hlinksldjump"/>
                        </a:rPr>
                        <a:t>1 </a:t>
                      </a:r>
                      <a:endParaRPr lang="az-Latn-AZ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 action="ppaction://hlinksldjump"/>
                        </a:rPr>
                        <a:t>2</a:t>
                      </a:r>
                      <a:endParaRPr lang="az-Latn-AZ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 action="ppaction://hlinksldjump"/>
                        </a:rPr>
                        <a:t>3</a:t>
                      </a:r>
                      <a:endParaRPr lang="az-Latn-AZ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 action="ppaction://hlinksldjump"/>
                        </a:rPr>
                        <a:t>4</a:t>
                      </a:r>
                      <a:endParaRPr lang="az-Latn-AZ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98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 action="ppaction://hlinksldjump"/>
                        </a:rPr>
                        <a:t>5</a:t>
                      </a:r>
                      <a:endParaRPr lang="az-Latn-AZ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 action="ppaction://hlinksldjump"/>
                        </a:rPr>
                        <a:t>6</a:t>
                      </a:r>
                      <a:endParaRPr lang="az-Latn-AZ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2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 action="ppaction://hlinksldjump"/>
                        </a:rPr>
                        <a:t>7</a:t>
                      </a:r>
                      <a:endParaRPr lang="az-Latn-AZ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10" action="ppaction://hlinksldjump"/>
                        </a:rPr>
                        <a:t>8</a:t>
                      </a:r>
                      <a:endParaRPr lang="az-Latn-AZ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98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11" action="ppaction://hlinksldjump"/>
                        </a:rPr>
                        <a:t>9</a:t>
                      </a:r>
                      <a:endParaRPr lang="az-Latn-AZ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lang="az-Latn-AZ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13" action="ppaction://hlinksldjump"/>
                        </a:rPr>
                        <a:t>11</a:t>
                      </a:r>
                      <a:endParaRPr lang="az-Latn-AZ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14" action="ppaction://hlinksldjump"/>
                        </a:rPr>
                        <a:t>12</a:t>
                      </a:r>
                      <a:endParaRPr lang="az-Latn-AZ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5" cstate="print"/>
          <a:srcRect l="10526" r="53700" b="8200"/>
          <a:stretch>
            <a:fillRect/>
          </a:stretch>
        </p:blipFill>
        <p:spPr bwMode="auto">
          <a:xfrm>
            <a:off x="0" y="5030730"/>
            <a:ext cx="1378989" cy="18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D:\en yaxshi muellim\68feac2c2b10e07febe451d718258a41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541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15" cstate="print"/>
          <a:srcRect l="10526" r="53700" b="8200"/>
          <a:stretch>
            <a:fillRect/>
          </a:stretch>
        </p:blipFill>
        <p:spPr bwMode="auto">
          <a:xfrm>
            <a:off x="1909920" y="5030730"/>
            <a:ext cx="1378989" cy="18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:\en yaxshi muellim\68feac2c2b10e07febe451d718258a41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43320" y="541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5" cstate="print"/>
          <a:srcRect l="10526" r="53700" b="8200"/>
          <a:stretch>
            <a:fillRect/>
          </a:stretch>
        </p:blipFill>
        <p:spPr bwMode="auto">
          <a:xfrm>
            <a:off x="3849336" y="5030730"/>
            <a:ext cx="1378989" cy="18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D:\en yaxshi muellim\68feac2c2b10e07febe451d718258a41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82736" y="541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5" cstate="print"/>
          <a:srcRect l="10526" r="53700" b="8200"/>
          <a:stretch>
            <a:fillRect/>
          </a:stretch>
        </p:blipFill>
        <p:spPr bwMode="auto">
          <a:xfrm>
            <a:off x="5862492" y="5030730"/>
            <a:ext cx="1378989" cy="18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:\en yaxshi muellim\68feac2c2b10e07febe451d718258a41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95892" y="541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5" cstate="print"/>
          <a:srcRect l="10526" r="53700" b="8200"/>
          <a:stretch>
            <a:fillRect/>
          </a:stretch>
        </p:blipFill>
        <p:spPr bwMode="auto">
          <a:xfrm>
            <a:off x="7757664" y="5030730"/>
            <a:ext cx="1378989" cy="18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:\en yaxshi muellim\68feac2c2b10e07febe451d718258a41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91064" y="541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2" descr="D:\КАРТИНКИ\анимашки\698676_608242_ss.g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E7EDF7"/>
              </a:clrFrom>
              <a:clrTo>
                <a:srgbClr val="E7E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316" y="-132449"/>
            <a:ext cx="1238307" cy="8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2" descr="D:\КАРТИНКИ\анимашки\698676_608242_ss.g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E7EDF7"/>
              </a:clrFrom>
              <a:clrTo>
                <a:srgbClr val="E7E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5693" y="-147480"/>
            <a:ext cx="1238307" cy="8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uzzle1">
            <a:hlinkClick r:id="rId1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5562600" y="6553200"/>
            <a:ext cx="6096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1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0719371">
            <a:off x="468785" y="824442"/>
            <a:ext cx="3177230" cy="50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Sual 2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09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Masştabda nə təsvir olunub?</a:t>
            </a:r>
          </a:p>
          <a:p>
            <a:endParaRPr lang="az-Latn-AZ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A) lupa       B) eynək      C) mikroskop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Düzgün cavab: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4564" y="4724400"/>
            <a:ext cx="6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1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0719371">
            <a:off x="621185" y="622943"/>
            <a:ext cx="3177230" cy="50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Sual 4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Hansı alətlə şəkli rəngləmək olur?</a:t>
            </a:r>
          </a:p>
          <a:p>
            <a:endParaRPr lang="az-Latn-A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A)              B)                        C)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616" y="534381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Düzgün cavab: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6580" y="5343816"/>
            <a:ext cx="6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743200"/>
            <a:ext cx="828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743200"/>
            <a:ext cx="2286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2590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1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0719371">
            <a:off x="392586" y="546743"/>
            <a:ext cx="3177230" cy="50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Sual 5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Şəkil çəkmək üçün hansı qutudan istifadə olunur?</a:t>
            </a:r>
            <a:endParaRPr lang="az-Latn-AZ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A)           B)                        C)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82404"/>
            <a:ext cx="828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124200"/>
            <a:ext cx="2286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971800"/>
            <a:ext cx="2590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1616" y="566827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Düzgün cavab: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6580" y="5668272"/>
            <a:ext cx="6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1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0719371">
            <a:off x="468785" y="824442"/>
            <a:ext cx="3177230" cy="50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Sual 7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21336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Paint proqramında alətlər qutusu harada yerləşir?</a:t>
            </a:r>
          </a:p>
          <a:p>
            <a:endParaRPr lang="az-Latn-AZ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A) sağda    B) altda    C) solda</a:t>
            </a:r>
            <a:endParaRPr lang="az-Latn-A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340" y="503410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Düzgün cavab: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8304" y="5034108"/>
            <a:ext cx="6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1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0719371">
            <a:off x="468785" y="824442"/>
            <a:ext cx="3177230" cy="50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Sual 9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981200"/>
            <a:ext cx="8688789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proqram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pəncərəsi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açılır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az-Latn-A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Start → All programs →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Accersories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→ Paint</a:t>
            </a:r>
            <a:endParaRPr lang="az-Latn-AZ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2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Start → Accessories → All programs → Paint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All programs → Start →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Accersories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→ Paint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az-Latn-A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340" y="503410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Düzgün cavab: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8304" y="5034108"/>
            <a:ext cx="6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528" y="199123"/>
            <a:ext cx="89694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STANDART: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3.3.1. Alətlər qutusundakı alətlərdən istifadə bacarığı nümayiş etdirir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3.3.2 Rənglər palitrasında rənglərin yeni çalarlarını yaradır. </a:t>
            </a:r>
          </a:p>
          <a:p>
            <a:endParaRPr lang="az-Latn-AZ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DƏRSİN MƏQSƏDİ:</a:t>
            </a:r>
            <a:endParaRPr lang="az-Latn-AZ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 alətlər qutusundakı alətlərdən istifadə etmək; </a:t>
            </a:r>
          </a:p>
          <a:p>
            <a:pPr>
              <a:buFont typeface="Wingdings" pitchFamily="2" charset="2"/>
              <a:buChar char="v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 palitradan rəsmin və fonun rənglərini seçmək; </a:t>
            </a:r>
          </a:p>
          <a:p>
            <a:pPr>
              <a:buFont typeface="Wingdings" pitchFamily="2" charset="2"/>
              <a:buChar char="v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 rənglərin yeni çalarlarını yaratmaq; </a:t>
            </a:r>
          </a:p>
          <a:p>
            <a:pPr>
              <a:buFont typeface="Wingdings" pitchFamily="2" charset="2"/>
              <a:buChar char="v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 şəkli yeni yaradılmış çalarlarla rəngləmək.</a:t>
            </a:r>
          </a:p>
          <a:p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Əsas anlayışlar:</a:t>
            </a:r>
            <a:r>
              <a:rPr lang="az-Latn-A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Palitra, rəngin çalarları, fonun rəngi</a:t>
            </a:r>
          </a:p>
          <a:p>
            <a:endParaRPr lang="az-Latn-AZ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Dərsin tipi:</a:t>
            </a:r>
            <a:r>
              <a:rPr lang="az-Latn-A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Empirik (praktik)</a:t>
            </a:r>
          </a:p>
          <a:p>
            <a:endParaRPr lang="az-Latn-AZ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İstifadə olunan iş formaları:</a:t>
            </a:r>
            <a:r>
              <a:rPr lang="az-Latn-A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Bütün siniflə iş</a:t>
            </a:r>
          </a:p>
          <a:p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İstifadə olunan üsullar:</a:t>
            </a:r>
            <a:r>
              <a:rPr lang="az-Latn-A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Müsahibə, mini mühazirə, kompüterdə praktik iş</a:t>
            </a:r>
          </a:p>
          <a:p>
            <a:endParaRPr lang="az-Latn-AZ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Fənlərarası inteqrasiya:</a:t>
            </a:r>
            <a:r>
              <a:rPr lang="az-Latn-A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H-b. – 4.2.1, T-i. – 2.2.1, 2.2.3, Tex. – 4.1.1</a:t>
            </a:r>
          </a:p>
          <a:p>
            <a:endParaRPr lang="az-Latn-AZ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Təchizat:</a:t>
            </a:r>
            <a:r>
              <a:rPr lang="az-Latn-A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Kompüter otağı, virtual sinif, noutbuk, proyektor, iş vərəqləri </a:t>
            </a:r>
          </a:p>
          <a:p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Proqram təminatı:</a:t>
            </a:r>
            <a:r>
              <a:rPr lang="az-Latn-A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Paint qrafik redaktoru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038796"/>
            <a:ext cx="3352800" cy="352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1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0719371">
            <a:off x="468785" y="824442"/>
            <a:ext cx="3177230" cy="50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Sual 10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860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Hansı qrafik redaktor programıdır?</a:t>
            </a:r>
          </a:p>
          <a:p>
            <a:r>
              <a:rPr lang="az-Latn-AZ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A) WordPad     B) Paint    C) Windows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852" y="482763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Düzgün cavab: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9816" y="4827636"/>
            <a:ext cx="6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1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0719371">
            <a:off x="468785" y="824442"/>
            <a:ext cx="3177230" cy="50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Sual 12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08812" y="1981200"/>
            <a:ext cx="84734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proqram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ncərəsində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yazı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yazmaq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istifadə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olunan</a:t>
            </a:r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alə</a:t>
            </a:r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ti göstərin.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az-Latn-A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A)                 B)                C)</a:t>
            </a:r>
            <a:endParaRPr kumimoji="0" lang="az-Latn-A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620" y="3733800"/>
            <a:ext cx="600075" cy="6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3072" y="3733800"/>
            <a:ext cx="600075" cy="6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5776" y="3810000"/>
            <a:ext cx="619125" cy="63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9096" y="503410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Düzgün cavab: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4060" y="5034108"/>
            <a:ext cx="6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MCj04404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5"/>
          <p:cNvSpPr>
            <a:spLocks noChangeArrowheads="1"/>
          </p:cNvSpPr>
          <p:nvPr/>
        </p:nvSpPr>
        <p:spPr bwMode="auto">
          <a:xfrm>
            <a:off x="5508625" y="1557338"/>
            <a:ext cx="3097213" cy="1800225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286500" y="1928813"/>
            <a:ext cx="178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z-Latn-A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28596" y="428604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z-Latn-AZ" sz="3600" b="1" kern="1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/>
              </a:rPr>
              <a:t>URA !!!</a:t>
            </a:r>
            <a:endParaRPr lang="ru-RU" sz="3600" b="1" kern="1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/>
            </a:endParaRPr>
          </a:p>
        </p:txBody>
      </p:sp>
      <p:sp>
        <p:nvSpPr>
          <p:cNvPr id="25606" name="Puzzle1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MCj04404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5"/>
          <p:cNvSpPr>
            <a:spLocks noChangeArrowheads="1"/>
          </p:cNvSpPr>
          <p:nvPr/>
        </p:nvSpPr>
        <p:spPr bwMode="auto">
          <a:xfrm>
            <a:off x="5508625" y="1557338"/>
            <a:ext cx="3097213" cy="1800225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286500" y="1928813"/>
            <a:ext cx="178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z-Latn-A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28596" y="428604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z-Latn-AZ" sz="3600" b="1" kern="1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/>
              </a:rPr>
              <a:t>URA !!!</a:t>
            </a:r>
            <a:endParaRPr lang="ru-RU" sz="3600" b="1" kern="1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/>
            </a:endParaRPr>
          </a:p>
        </p:txBody>
      </p:sp>
      <p:sp>
        <p:nvSpPr>
          <p:cNvPr id="25606" name="Puzzle1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MCj04404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5"/>
          <p:cNvSpPr>
            <a:spLocks noChangeArrowheads="1"/>
          </p:cNvSpPr>
          <p:nvPr/>
        </p:nvSpPr>
        <p:spPr bwMode="auto">
          <a:xfrm>
            <a:off x="5508625" y="1557338"/>
            <a:ext cx="3097213" cy="1800225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286500" y="1928813"/>
            <a:ext cx="178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z-Latn-A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28596" y="428604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z-Latn-AZ" sz="3600" b="1" kern="1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/>
              </a:rPr>
              <a:t>URA !!!</a:t>
            </a:r>
            <a:endParaRPr lang="ru-RU" sz="3600" b="1" kern="1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/>
            </a:endParaRPr>
          </a:p>
        </p:txBody>
      </p:sp>
      <p:sp>
        <p:nvSpPr>
          <p:cNvPr id="25606" name="Puzzle1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1500188" y="857250"/>
            <a:ext cx="6551612" cy="16002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z-Latn-AZ" sz="3600" b="1">
                <a:solidFill>
                  <a:srgbClr val="000099"/>
                </a:solidFill>
                <a:latin typeface="Comic Sans MS" pitchFamily="66" charset="0"/>
              </a:rPr>
              <a:t>Başqa rəqəmi söylə</a:t>
            </a:r>
            <a:r>
              <a:rPr lang="ru-RU" sz="3600" b="1">
                <a:solidFill>
                  <a:srgbClr val="000099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H="1">
            <a:off x="2667000" y="533400"/>
            <a:ext cx="3276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4" name="Picture 10" descr="j0428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643188"/>
            <a:ext cx="3098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Puzzle1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143125" y="642938"/>
            <a:ext cx="5329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z-Latn-AZ" sz="6000" b="1">
                <a:solidFill>
                  <a:srgbClr val="FF0000"/>
                </a:solidFill>
                <a:latin typeface="Garamond" pitchFamily="18" charset="0"/>
              </a:rPr>
              <a:t>VİRUS </a:t>
            </a:r>
            <a:r>
              <a:rPr lang="ru-RU" sz="6000" b="1">
                <a:solidFill>
                  <a:srgbClr val="FF0000"/>
                </a:solidFill>
                <a:latin typeface="Garamond" pitchFamily="18" charset="0"/>
              </a:rPr>
              <a:t>!!!</a:t>
            </a:r>
          </a:p>
        </p:txBody>
      </p:sp>
      <p:pic>
        <p:nvPicPr>
          <p:cNvPr id="27651" name="Picture 6" descr="D:\en yaxshi muellim\Новая папка\virus_shekil\virr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214563"/>
            <a:ext cx="30908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Puzzle1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214813" y="6210300"/>
            <a:ext cx="1008062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9 w 21600"/>
              <a:gd name="T25" fmla="*/ 2594 h 21600"/>
              <a:gd name="T26" fmla="*/ 16123 w 21600"/>
              <a:gd name="T27" fmla="*/ 195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A2E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981200" y="68580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Virtual dərsin </a:t>
            </a: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gedişi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806673"/>
            <a:ext cx="9144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z-Latn-AZ" sz="3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Virtual sinfin təşkili (1dəq)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z-Latn-AZ" sz="3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Müəllim, sonra şagirdlər sinfə daxil olur.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z-Latn-AZ" sz="3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Batareya təchizatının yoxlanılması (1 dəq)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z-Latn-AZ" sz="3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Motivasiyanın proyektor vasitəsilə nümayişi (5 dəq)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az-Latn-AZ" sz="2800" i="1" dirty="0" smtClean="0">
                <a:hlinkClick r:id="rId2"/>
              </a:rPr>
              <a:t>https://animoto.com/play/3nI1Oay4HmfUYdp0Cj9N4w</a:t>
            </a:r>
            <a:endParaRPr lang="az-Latn-AZ" sz="2800" i="1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kumimoji="0" lang="az-Latn-AZ" sz="3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1364295">
            <a:off x="449572" y="286520"/>
            <a:ext cx="8473455" cy="22924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Sizcə biz bu şəkilləri kompüterdə </a:t>
            </a:r>
          </a:p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çəkə bilərikmi?</a:t>
            </a:r>
          </a:p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Bunun üçün biz nələri bilməliyik?</a:t>
            </a:r>
          </a:p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Rəssama palitra nə üçün lazımdır?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5263" r="21053" b="8962"/>
          <a:stretch>
            <a:fillRect/>
          </a:stretch>
        </p:blipFill>
        <p:spPr bwMode="auto">
          <a:xfrm>
            <a:off x="306954" y="3738878"/>
            <a:ext cx="3200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667000"/>
            <a:ext cx="202882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www.trend.az/media/thumbnails/512x512/Maral_Rehmanzade_120311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2040" y="3827586"/>
            <a:ext cx="3137661" cy="254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Tədqiqat sualı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 smtClean="0">
                <a:latin typeface="Comic Sans MS" pitchFamily="66" charset="0"/>
              </a:rPr>
              <a:t>Paint alətlər qutusundan istifadə etməklə necə şəkil çəkmək olar?</a:t>
            </a:r>
            <a:endParaRPr lang="az-Latn-AZ" sz="2800" dirty="0" smtClean="0">
              <a:latin typeface="Comic Sans MS" pitchFamily="66" charset="0"/>
            </a:endParaRPr>
          </a:p>
          <a:p>
            <a:endParaRPr lang="az-Latn-AZ" sz="2800" b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az-Latn-AZ" sz="2800" b="1" dirty="0" smtClean="0">
                <a:latin typeface="Comic Sans MS" pitchFamily="66" charset="0"/>
                <a:cs typeface="Times New Roman" pitchFamily="18" charset="0"/>
              </a:rPr>
              <a:t>Paint proqramında palitrada olan rəngin müxtəlif çalarlarını necə yaratmaq olar?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dss823.mskobr.ru/images/cms/data/hudozhn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12954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Tədqiqat sualı proyektor vasitəsilə nümayiş etdirilir. Eyni zamanda E-learning proqramı vasitəsilə bütün şagirdlərə göndərilir.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n yaxshi muellim\Ders\Hereketli shekiller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 descr="D:\Guller\smayl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286000"/>
            <a:ext cx="40719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600200" y="1740312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Rənglər aləminə xoş gəlmisiniz !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20780955">
            <a:off x="1828800" y="426720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Palitra!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9144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E-Learning proqramı vasitəsilə şagirdlərə BİBÖ cədvəli göndərilir. Şagirdlər BİBÖ cədvəlinin birinci sütununu doldurub müəllimə göndərirlər. ( 3 dəq)</a:t>
            </a:r>
            <a:r>
              <a:rPr lang="az-Latn-AZ" i="1" dirty="0" smtClean="0">
                <a:solidFill>
                  <a:srgbClr val="000099"/>
                </a:solidFill>
              </a:rPr>
              <a:t/>
            </a:r>
            <a:br>
              <a:rPr lang="az-Latn-AZ" i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0" y="1828800"/>
          <a:ext cx="80010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Bilirəm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İstəyirəm biləm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Öyrəndim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endParaRPr lang="ru-RU" sz="28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endParaRPr lang="ru-RU" sz="28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BİBÖ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21 esr\ibtidai\4 sinif_summativ\aciq ders\Изображение\Изображение.jpg"/>
          <p:cNvPicPr/>
          <p:nvPr/>
        </p:nvPicPr>
        <p:blipFill>
          <a:blip r:embed="rId3" cstate="print"/>
          <a:srcRect l="25875" t="15752" r="7800" b="63191"/>
          <a:stretch>
            <a:fillRect/>
          </a:stretch>
        </p:blipFill>
        <p:spPr bwMode="auto">
          <a:xfrm>
            <a:off x="817736" y="11430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66800" y="156944"/>
            <a:ext cx="754380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az-Latn-A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Kompüter sinfində davranış qaydaları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04800" y="762000"/>
            <a:ext cx="5572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I QAYDA: Müəllimin icazəsi olmadan sinfə daxil olma!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21 esr\ibtidai\4 sinif_summativ\aciq ders\Изображение\Изображение.jpg"/>
          <p:cNvPicPr/>
          <p:nvPr/>
        </p:nvPicPr>
        <p:blipFill>
          <a:blip r:embed="rId3" cstate="print"/>
          <a:srcRect l="26035" t="42243" r="7805" b="34591"/>
          <a:stretch>
            <a:fillRect/>
          </a:stretch>
        </p:blipFill>
        <p:spPr bwMode="auto">
          <a:xfrm>
            <a:off x="3472216" y="41910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490752" y="3794128"/>
            <a:ext cx="6343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II QAYDA: Sinfə tələsmədən və heç nəyə əl vurmadan daxil ol!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1402</Words>
  <Application>Microsoft Office PowerPoint</Application>
  <PresentationFormat>Экран (4:3)</PresentationFormat>
  <Paragraphs>338</Paragraphs>
  <Slides>36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Office Theme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User-26</dc:creator>
  <cp:lastModifiedBy>user</cp:lastModifiedBy>
  <cp:revision>137</cp:revision>
  <dcterms:created xsi:type="dcterms:W3CDTF">2006-08-16T00:00:00Z</dcterms:created>
  <dcterms:modified xsi:type="dcterms:W3CDTF">2014-10-19T18:40:18Z</dcterms:modified>
</cp:coreProperties>
</file>